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9" r:id="rId9"/>
    <p:sldId id="268" r:id="rId10"/>
    <p:sldId id="270" r:id="rId11"/>
    <p:sldId id="271" r:id="rId12"/>
    <p:sldId id="258" r:id="rId13"/>
  </p:sldIdLst>
  <p:sldSz cx="12192000" cy="6858000"/>
  <p:notesSz cx="6858000" cy="9144000"/>
  <p:embeddedFontLst>
    <p:embeddedFont>
      <p:font typeface="Arial Black" panose="020B0604020202020204" pitchFamily="34" charset="0"/>
      <p:regular r:id="rId15"/>
      <p:bold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551">
          <p15:clr>
            <a:srgbClr val="A4A3A4"/>
          </p15:clr>
        </p15:guide>
        <p15:guide id="3" pos="7129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663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orient="horz" pos="1275">
          <p15:clr>
            <a:srgbClr val="A4A3A4"/>
          </p15:clr>
        </p15:guide>
        <p15:guide id="8" orient="horz" pos="1434">
          <p15:clr>
            <a:srgbClr val="A4A3A4"/>
          </p15:clr>
        </p15:guide>
        <p15:guide id="9" orient="horz" pos="935">
          <p15:clr>
            <a:srgbClr val="A4A3A4"/>
          </p15:clr>
        </p15:guide>
        <p15:guide id="10" orient="horz" pos="4133">
          <p15:clr>
            <a:srgbClr val="A4A3A4"/>
          </p15:clr>
        </p15:guide>
        <p15:guide id="11" orient="horz" pos="3475">
          <p15:clr>
            <a:srgbClr val="A4A3A4"/>
          </p15:clr>
        </p15:guide>
        <p15:guide id="1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2aQTcOtVO2AwwOMv5MROJVsbS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AFF"/>
    <a:srgbClr val="140F21"/>
    <a:srgbClr val="A173FF"/>
    <a:srgbClr val="403F42"/>
    <a:srgbClr val="0C0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4523"/>
  </p:normalViewPr>
  <p:slideViewPr>
    <p:cSldViewPr snapToGrid="0">
      <p:cViewPr varScale="1">
        <p:scale>
          <a:sx n="104" d="100"/>
          <a:sy n="104" d="100"/>
        </p:scale>
        <p:origin x="1104" y="200"/>
      </p:cViewPr>
      <p:guideLst>
        <p:guide orient="horz" pos="346"/>
        <p:guide pos="551"/>
        <p:guide pos="7129"/>
        <p:guide orient="horz" pos="3793"/>
        <p:guide orient="horz" pos="663"/>
        <p:guide orient="horz" pos="3657"/>
        <p:guide orient="horz" pos="1275"/>
        <p:guide orient="horz" pos="1434"/>
        <p:guide orient="horz" pos="935"/>
        <p:guide orient="horz" pos="4133"/>
        <p:guide orient="horz" pos="34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878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948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3522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534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534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59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956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10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183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33.sv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37620" y="1594146"/>
            <a:ext cx="8438564" cy="29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 Black"/>
              <a:buNone/>
            </a:pPr>
            <a:r>
              <a:rPr lang="pl-PL" sz="4800" b="1" dirty="0">
                <a:solidFill>
                  <a:srgbClr val="FFFFFF"/>
                </a:solidFill>
                <a:latin typeface="+mj-lt"/>
                <a:ea typeface="Arial Black"/>
                <a:cs typeface="Arial Black"/>
                <a:sym typeface="Arial Black"/>
              </a:rPr>
              <a:t>Kwantowe Algorytmy Wariacyjne w zagadnieniach optymalizacyjnych i ML</a:t>
            </a:r>
            <a:endParaRPr lang="pl-PL" sz="4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endParaRPr lang="pl-PL" sz="1500" b="1" dirty="0">
              <a:solidFill>
                <a:srgbClr val="FFFFFF"/>
              </a:solidFill>
              <a:latin typeface="+mj-lt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r>
              <a:rPr lang="pl-PL" sz="2000" b="1" dirty="0">
                <a:solidFill>
                  <a:srgbClr val="FFFFFF"/>
                </a:solidFill>
                <a:latin typeface="+mj-lt"/>
                <a:ea typeface="Arial Black"/>
                <a:cs typeface="Arial Black"/>
                <a:sym typeface="Arial Black"/>
              </a:rPr>
              <a:t>Sebastian Zając</a:t>
            </a:r>
            <a:endParaRPr sz="2000" b="1" dirty="0">
              <a:solidFill>
                <a:srgbClr val="FFFFFF"/>
              </a:solidFill>
              <a:latin typeface="+mj-lt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r>
              <a:rPr lang="pl-PL" sz="1800" b="1" dirty="0">
                <a:solidFill>
                  <a:srgbClr val="FFFFFF"/>
                </a:solidFill>
                <a:latin typeface="+mj-lt"/>
                <a:ea typeface="Arial Black"/>
                <a:cs typeface="Arial Black"/>
                <a:sym typeface="Arial Black"/>
              </a:rPr>
              <a:t>SGH, PKO BP</a:t>
            </a:r>
            <a:endParaRPr sz="1800" b="1" dirty="0">
              <a:solidFill>
                <a:srgbClr val="FFFFFF"/>
              </a:solidFill>
              <a:latin typeface="+mj-lt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+mj-lt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E4AEE577-7E51-1957-F7F4-2F217F9AC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113" y="616226"/>
            <a:ext cx="5321294" cy="5168348"/>
          </a:xfrm>
          <a:prstGeom prst="rect">
            <a:avLst/>
          </a:prstGeom>
        </p:spPr>
      </p:pic>
      <p:pic>
        <p:nvPicPr>
          <p:cNvPr id="5" name="Grafika 4">
            <a:extLst>
              <a:ext uri="{FF2B5EF4-FFF2-40B4-BE49-F238E27FC236}">
                <a16:creationId xmlns:a16="http://schemas.microsoft.com/office/drawing/2014/main" id="{18270752-F859-4081-61CA-9F39E6F39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88" y="646252"/>
            <a:ext cx="4097614" cy="425644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8ACA9603-C67E-E61D-F72C-6B7FC51F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227" y="6192118"/>
            <a:ext cx="11109251" cy="330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ytuł 1">
            <a:extLst>
              <a:ext uri="{FF2B5EF4-FFF2-40B4-BE49-F238E27FC236}">
                <a16:creationId xmlns:a16="http://schemas.microsoft.com/office/drawing/2014/main" id="{DE327BA5-D678-F53F-3EFE-7BB9B9FC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Wariacyjne algorytmy kwantowe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3F76F53-246A-E910-E6E7-DD882D918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903" y="1433384"/>
            <a:ext cx="10515600" cy="4351338"/>
          </a:xfrm>
        </p:spPr>
        <p:txBody>
          <a:bodyPr>
            <a:normAutofit/>
          </a:bodyPr>
          <a:lstStyle/>
          <a:p>
            <a:r>
              <a:rPr lang="pl-PL" sz="1800" dirty="0"/>
              <a:t>VQA (</a:t>
            </a:r>
            <a:r>
              <a:rPr lang="pl-PL" sz="1800" dirty="0" err="1"/>
              <a:t>Variational</a:t>
            </a:r>
            <a:r>
              <a:rPr lang="pl-PL" sz="1800" dirty="0"/>
              <a:t> Quantum </a:t>
            </a:r>
            <a:r>
              <a:rPr lang="pl-PL" sz="1800" dirty="0" err="1"/>
              <a:t>Algorithms</a:t>
            </a:r>
            <a:r>
              <a:rPr lang="pl-PL" sz="1800" dirty="0"/>
              <a:t>) to klasa hybrydowych, kwantowo-klasycznych algorytmów realizujących zadanie (przybliżonej) minimalizacji funkcji kosztu z wykorzystaniem: </a:t>
            </a:r>
          </a:p>
          <a:p>
            <a:pPr lvl="1"/>
            <a:r>
              <a:rPr lang="pl-PL" sz="1400" dirty="0"/>
              <a:t>Parametryzowanych obwodów kwantowych (</a:t>
            </a:r>
            <a:r>
              <a:rPr lang="pl-PL" sz="1400" dirty="0" err="1"/>
              <a:t>variational</a:t>
            </a:r>
            <a:r>
              <a:rPr lang="pl-PL" sz="1400" dirty="0"/>
              <a:t> </a:t>
            </a:r>
            <a:r>
              <a:rPr lang="pl-PL" sz="1400" dirty="0" err="1"/>
              <a:t>circuit</a:t>
            </a:r>
            <a:r>
              <a:rPr lang="pl-PL" sz="1400" dirty="0"/>
              <a:t>) zawierających bramki (parametryczne jak i nieparametryczne) manipulujące kwantową informacją </a:t>
            </a:r>
            <a:br>
              <a:rPr lang="pl-PL" sz="1400" dirty="0"/>
            </a:br>
            <a:br>
              <a:rPr lang="pl-PL" sz="1400" dirty="0"/>
            </a:br>
            <a:br>
              <a:rPr lang="pl-PL" sz="1400" dirty="0"/>
            </a:br>
            <a:br>
              <a:rPr lang="pl-PL" sz="1400" dirty="0"/>
            </a:br>
            <a:br>
              <a:rPr lang="pl-PL" sz="1400" dirty="0"/>
            </a:br>
            <a:endParaRPr lang="pl-PL" sz="1400" dirty="0"/>
          </a:p>
          <a:p>
            <a:pPr lvl="1"/>
            <a:r>
              <a:rPr lang="pl-PL" sz="1400" dirty="0"/>
              <a:t>Klasycznego optymalizatora pozwalającego zmieniać i optymalizować parametry obwodów kwantowych.</a:t>
            </a:r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10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8" name="Obraz 7" descr="Obraz zawierający Czcionka, linia, Grafika, diagram&#10;&#10;Opis wygenerowany automatycznie">
            <a:extLst>
              <a:ext uri="{FF2B5EF4-FFF2-40B4-BE49-F238E27FC236}">
                <a16:creationId xmlns:a16="http://schemas.microsoft.com/office/drawing/2014/main" id="{02EC3F09-AAFF-3E39-6976-9387DB14C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33" y="2672683"/>
            <a:ext cx="2516079" cy="630792"/>
          </a:xfrm>
          <a:prstGeom prst="rect">
            <a:avLst/>
          </a:prstGeom>
        </p:spPr>
      </p:pic>
      <p:pic>
        <p:nvPicPr>
          <p:cNvPr id="10" name="Obraz 9" descr="Obraz zawierający linia, Czcionka, diagram, zrzut ekranu&#10;&#10;Opis wygenerowany automatycznie">
            <a:extLst>
              <a:ext uri="{FF2B5EF4-FFF2-40B4-BE49-F238E27FC236}">
                <a16:creationId xmlns:a16="http://schemas.microsoft.com/office/drawing/2014/main" id="{6E0E77D3-86FB-1349-4E9C-466DE5FC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46" y="2679224"/>
            <a:ext cx="2372526" cy="639615"/>
          </a:xfrm>
          <a:prstGeom prst="rect">
            <a:avLst/>
          </a:prstGeom>
        </p:spPr>
      </p:pic>
      <p:pic>
        <p:nvPicPr>
          <p:cNvPr id="12" name="Obraz 11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FD07A3D1-88EE-7376-EC83-37199AE11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443" y="3890467"/>
            <a:ext cx="6136563" cy="2071533"/>
          </a:xfrm>
          <a:prstGeom prst="rect">
            <a:avLst/>
          </a:prstGeom>
        </p:spPr>
      </p:pic>
      <p:pic>
        <p:nvPicPr>
          <p:cNvPr id="14" name="Obraz 13" descr="Obraz zawierający krąg, zrzut ekranu, diagram&#10;&#10;Opis wygenerowany automatycznie">
            <a:extLst>
              <a:ext uri="{FF2B5EF4-FFF2-40B4-BE49-F238E27FC236}">
                <a16:creationId xmlns:a16="http://schemas.microsoft.com/office/drawing/2014/main" id="{CE048793-AEB6-3E88-4716-1816D43EF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468" y="2354418"/>
            <a:ext cx="3372615" cy="12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ytuł 2">
            <a:extLst>
              <a:ext uri="{FF2B5EF4-FFF2-40B4-BE49-F238E27FC236}">
                <a16:creationId xmlns:a16="http://schemas.microsoft.com/office/drawing/2014/main" id="{5CBF4A38-FFFB-BC5A-E7A6-5CFE1D06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Przykłady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41FF47-EC66-0900-9857-B5D22A2CE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8" y="1433384"/>
            <a:ext cx="5157787" cy="823913"/>
          </a:xfrm>
        </p:spPr>
        <p:txBody>
          <a:bodyPr>
            <a:normAutofit lnSpcReduction="10000"/>
          </a:bodyPr>
          <a:lstStyle/>
          <a:p>
            <a:r>
              <a:rPr lang="pl-PL" dirty="0" err="1"/>
              <a:t>Variational</a:t>
            </a:r>
            <a:r>
              <a:rPr lang="pl-PL" dirty="0"/>
              <a:t> </a:t>
            </a:r>
            <a:r>
              <a:rPr lang="pl-PL" dirty="0" err="1"/>
              <a:t>Circuit</a:t>
            </a:r>
            <a:r>
              <a:rPr lang="pl-PL" dirty="0"/>
              <a:t> </a:t>
            </a:r>
            <a:r>
              <a:rPr lang="pl-PL" dirty="0" err="1"/>
              <a:t>Classifier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ADCF948-1E41-0E06-149B-8348C80DEA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sz="1800" dirty="0"/>
              <a:t>Quantum </a:t>
            </a:r>
            <a:r>
              <a:rPr lang="pl-PL" sz="1800" dirty="0" err="1"/>
              <a:t>GANs</a:t>
            </a:r>
            <a:endParaRPr lang="pl-PL" sz="1800" dirty="0"/>
          </a:p>
          <a:p>
            <a:r>
              <a:rPr lang="pl-PL" sz="1800" dirty="0"/>
              <a:t>Quantum Optical NN</a:t>
            </a:r>
          </a:p>
          <a:p>
            <a:r>
              <a:rPr lang="pl-PL" sz="1800" dirty="0" err="1"/>
              <a:t>Quanvolutional</a:t>
            </a:r>
            <a:r>
              <a:rPr lang="pl-PL" sz="1800" dirty="0"/>
              <a:t> NN</a:t>
            </a:r>
          </a:p>
          <a:p>
            <a:r>
              <a:rPr lang="pl-PL" sz="1800" dirty="0"/>
              <a:t>Quantum </a:t>
            </a:r>
            <a:r>
              <a:rPr lang="pl-PL" sz="1800" dirty="0" err="1"/>
              <a:t>Graph</a:t>
            </a:r>
            <a:r>
              <a:rPr lang="pl-PL" sz="1800" dirty="0"/>
              <a:t> </a:t>
            </a:r>
            <a:r>
              <a:rPr lang="pl-PL" sz="1800" dirty="0" err="1"/>
              <a:t>Recurrent</a:t>
            </a:r>
            <a:r>
              <a:rPr lang="pl-PL" sz="1800" dirty="0"/>
              <a:t> Networks</a:t>
            </a:r>
          </a:p>
          <a:p>
            <a:r>
              <a:rPr lang="pl-PL" sz="1800" dirty="0"/>
              <a:t>…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78AB58C-C74A-618A-F09E-71E24904384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46799" y="1021428"/>
            <a:ext cx="5205413" cy="823912"/>
          </a:xfrm>
        </p:spPr>
        <p:txBody>
          <a:bodyPr>
            <a:normAutofit lnSpcReduction="10000"/>
          </a:bodyPr>
          <a:lstStyle/>
          <a:p>
            <a:r>
              <a:rPr lang="pl-PL" dirty="0"/>
              <a:t>Quantum </a:t>
            </a:r>
            <a:r>
              <a:rPr lang="pl-PL" dirty="0" err="1"/>
              <a:t>Approximate</a:t>
            </a:r>
            <a:r>
              <a:rPr lang="pl-PL" dirty="0"/>
              <a:t> </a:t>
            </a:r>
            <a:r>
              <a:rPr lang="pl-PL" dirty="0" err="1"/>
              <a:t>Optimization</a:t>
            </a:r>
            <a:r>
              <a:rPr lang="pl-PL" dirty="0"/>
              <a:t> </a:t>
            </a:r>
            <a:r>
              <a:rPr lang="pl-PL" dirty="0" err="1"/>
              <a:t>Algorithm</a:t>
            </a:r>
            <a:endParaRPr lang="pl-PL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11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9" name="Obraz 8" descr="Obraz zawierający linia, diagram, tekst, Czcionka&#10;&#10;Opis wygenerowany automatycznie">
            <a:extLst>
              <a:ext uri="{FF2B5EF4-FFF2-40B4-BE49-F238E27FC236}">
                <a16:creationId xmlns:a16="http://schemas.microsoft.com/office/drawing/2014/main" id="{F5C0887B-6A68-6C41-F473-1EEC427C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68" y="2358463"/>
            <a:ext cx="4179471" cy="1524635"/>
          </a:xfrm>
          <a:prstGeom prst="rect">
            <a:avLst/>
          </a:prstGeom>
        </p:spPr>
      </p:pic>
      <p:pic>
        <p:nvPicPr>
          <p:cNvPr id="14" name="Obraz 13" descr="Obraz zawierający tekst, paragon, Czcionka, biały&#10;&#10;Opis wygenerowany automatycznie">
            <a:extLst>
              <a:ext uri="{FF2B5EF4-FFF2-40B4-BE49-F238E27FC236}">
                <a16:creationId xmlns:a16="http://schemas.microsoft.com/office/drawing/2014/main" id="{6625432C-62AE-1218-7C4D-9A4155DAC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75" y="1806804"/>
            <a:ext cx="5157788" cy="1732189"/>
          </a:xfrm>
          <a:prstGeom prst="rect">
            <a:avLst/>
          </a:prstGeom>
        </p:spPr>
      </p:pic>
      <p:pic>
        <p:nvPicPr>
          <p:cNvPr id="16" name="Obraz 15" descr="Obraz zawierający tekst, Czcionka, numer, diagram&#10;&#10;Opis wygenerowany automatycznie">
            <a:extLst>
              <a:ext uri="{FF2B5EF4-FFF2-40B4-BE49-F238E27FC236}">
                <a16:creationId xmlns:a16="http://schemas.microsoft.com/office/drawing/2014/main" id="{361D9BF0-F06E-52B6-B749-3557C928C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75" y="3978504"/>
            <a:ext cx="4981661" cy="2112467"/>
          </a:xfrm>
          <a:prstGeom prst="rect">
            <a:avLst/>
          </a:prstGeom>
        </p:spPr>
      </p:pic>
      <p:pic>
        <p:nvPicPr>
          <p:cNvPr id="18" name="Obraz 17" descr="Obraz zawierający Czcionka, tekst, biały, typografia&#10;&#10;Opis wygenerowany automatycznie">
            <a:extLst>
              <a:ext uri="{FF2B5EF4-FFF2-40B4-BE49-F238E27FC236}">
                <a16:creationId xmlns:a16="http://schemas.microsoft.com/office/drawing/2014/main" id="{1F43BE96-F6EC-A118-3925-062B9FE79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569" y="3540778"/>
            <a:ext cx="1193799" cy="4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854755" y="5591407"/>
            <a:ext cx="25392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homa"/>
              <a:buNone/>
            </a:pPr>
            <a:r>
              <a:rPr lang="pl-PL" sz="1000" b="1" i="0" u="none" strike="noStrike" cap="none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www.WarszawskieDniInformatyki.pl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4806544" y="5592532"/>
            <a:ext cx="2161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 Black"/>
              <a:buNone/>
            </a:pPr>
            <a:r>
              <a:rPr lang="pl-PL" sz="1000" b="1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5 </a:t>
            </a:r>
            <a:r>
              <a:rPr lang="pl-PL" sz="1000" b="1" i="0" u="none" strike="noStrike" cap="none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kwietnia</a:t>
            </a:r>
            <a:r>
              <a:rPr lang="pl-PL" sz="1000" b="1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 </a:t>
            </a:r>
            <a:r>
              <a:rPr lang="pl-PL" sz="1000" b="1" i="0" u="none" strike="noStrike" cap="none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-</a:t>
            </a:r>
            <a:r>
              <a:rPr lang="pl-PL" sz="1000" b="1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 6</a:t>
            </a:r>
            <a:r>
              <a:rPr lang="pl-PL" sz="1000" b="1" i="0" u="none" strike="noStrike" cap="none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 kwietnia 202</a:t>
            </a:r>
            <a:r>
              <a:rPr lang="pl-PL" sz="1000" b="1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3</a:t>
            </a:r>
            <a:endParaRPr sz="1000" b="1" i="0" u="none" strike="noStrike" cap="none" dirty="0">
              <a:solidFill>
                <a:schemeClr val="bg1"/>
              </a:solidFill>
              <a:latin typeface="+mj-lt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7907866" y="5728228"/>
            <a:ext cx="1913575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 Black"/>
              <a:buNone/>
            </a:pPr>
            <a:r>
              <a:rPr lang="pl-PL" sz="1000" b="1" i="0" u="none" strike="noStrike" cap="none" dirty="0">
                <a:solidFill>
                  <a:schemeClr val="bg1"/>
                </a:solidFill>
                <a:latin typeface="+mj-lt"/>
                <a:ea typeface="Arial Black"/>
                <a:cs typeface="Arial Black"/>
                <a:sym typeface="Arial Black"/>
              </a:rPr>
              <a:t>PGE Narodowy + online</a:t>
            </a:r>
            <a:endParaRPr sz="10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4514045" y="5679521"/>
            <a:ext cx="269800" cy="269731"/>
            <a:chOff x="4583292" y="-1770695"/>
            <a:chExt cx="1509791" cy="1510251"/>
          </a:xfrm>
          <a:solidFill>
            <a:srgbClr val="A173FF"/>
          </a:solidFill>
        </p:grpSpPr>
        <p:sp>
          <p:nvSpPr>
            <p:cNvPr id="111" name="Google Shape;111;p3"/>
            <p:cNvSpPr/>
            <p:nvPr/>
          </p:nvSpPr>
          <p:spPr>
            <a:xfrm>
              <a:off x="4860639" y="-1159396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83" y="0"/>
                  </a:lnTo>
                  <a:lnTo>
                    <a:pt x="241983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18634" y="-1159396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42" y="0"/>
                  </a:lnTo>
                  <a:lnTo>
                    <a:pt x="241942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576632" y="-1159396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80" y="0"/>
                  </a:lnTo>
                  <a:lnTo>
                    <a:pt x="241980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60639" y="-801442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83" y="0"/>
                  </a:lnTo>
                  <a:lnTo>
                    <a:pt x="241983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218634" y="-801442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42" y="0"/>
                  </a:lnTo>
                  <a:lnTo>
                    <a:pt x="241942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576632" y="-801442"/>
              <a:ext cx="239321" cy="239321"/>
            </a:xfrm>
            <a:custGeom>
              <a:avLst/>
              <a:gdLst/>
              <a:ahLst/>
              <a:cxnLst/>
              <a:rect l="l" t="t" r="r" b="b"/>
              <a:pathLst>
                <a:path w="239321" h="239321" extrusionOk="0">
                  <a:moveTo>
                    <a:pt x="0" y="0"/>
                  </a:moveTo>
                  <a:lnTo>
                    <a:pt x="241980" y="0"/>
                  </a:lnTo>
                  <a:lnTo>
                    <a:pt x="241980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611942" y="-1770695"/>
              <a:ext cx="171366" cy="239321"/>
            </a:xfrm>
            <a:custGeom>
              <a:avLst/>
              <a:gdLst/>
              <a:ahLst/>
              <a:cxnLst/>
              <a:rect l="l" t="t" r="r" b="b"/>
              <a:pathLst>
                <a:path w="171365" h="239321" extrusionOk="0">
                  <a:moveTo>
                    <a:pt x="0" y="0"/>
                  </a:moveTo>
                  <a:lnTo>
                    <a:pt x="171413" y="0"/>
                  </a:lnTo>
                  <a:lnTo>
                    <a:pt x="171413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895905" y="-1770695"/>
              <a:ext cx="171366" cy="239321"/>
            </a:xfrm>
            <a:custGeom>
              <a:avLst/>
              <a:gdLst/>
              <a:ahLst/>
              <a:cxnLst/>
              <a:rect l="l" t="t" r="r" b="b"/>
              <a:pathLst>
                <a:path w="171365" h="239321" extrusionOk="0">
                  <a:moveTo>
                    <a:pt x="0" y="0"/>
                  </a:moveTo>
                  <a:lnTo>
                    <a:pt x="171448" y="0"/>
                  </a:lnTo>
                  <a:lnTo>
                    <a:pt x="171448" y="241989"/>
                  </a:lnTo>
                  <a:lnTo>
                    <a:pt x="0" y="2419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583292" y="-1637279"/>
              <a:ext cx="1509791" cy="1376835"/>
            </a:xfrm>
            <a:custGeom>
              <a:avLst/>
              <a:gdLst/>
              <a:ahLst/>
              <a:cxnLst/>
              <a:rect l="l" t="t" r="r" b="b"/>
              <a:pathLst>
                <a:path w="1509791" h="1376834" extrusionOk="0">
                  <a:moveTo>
                    <a:pt x="1512669" y="195732"/>
                  </a:moveTo>
                  <a:lnTo>
                    <a:pt x="1512669" y="0"/>
                  </a:lnTo>
                  <a:lnTo>
                    <a:pt x="1265557" y="0"/>
                  </a:lnTo>
                  <a:lnTo>
                    <a:pt x="1265557" y="174131"/>
                  </a:lnTo>
                  <a:lnTo>
                    <a:pt x="963055" y="174131"/>
                  </a:lnTo>
                  <a:lnTo>
                    <a:pt x="963055" y="0"/>
                  </a:lnTo>
                  <a:lnTo>
                    <a:pt x="549573" y="0"/>
                  </a:lnTo>
                  <a:lnTo>
                    <a:pt x="549573" y="174131"/>
                  </a:lnTo>
                  <a:lnTo>
                    <a:pt x="247065" y="174131"/>
                  </a:lnTo>
                  <a:lnTo>
                    <a:pt x="247065" y="0"/>
                  </a:lnTo>
                  <a:lnTo>
                    <a:pt x="0" y="0"/>
                  </a:lnTo>
                  <a:lnTo>
                    <a:pt x="0" y="1379278"/>
                  </a:lnTo>
                  <a:lnTo>
                    <a:pt x="1512672" y="1379278"/>
                  </a:lnTo>
                  <a:lnTo>
                    <a:pt x="1512672" y="195732"/>
                  </a:lnTo>
                  <a:close/>
                  <a:moveTo>
                    <a:pt x="1341221" y="1207824"/>
                  </a:moveTo>
                  <a:lnTo>
                    <a:pt x="171451" y="1207824"/>
                  </a:lnTo>
                  <a:lnTo>
                    <a:pt x="171451" y="347887"/>
                  </a:lnTo>
                  <a:lnTo>
                    <a:pt x="1341221" y="347887"/>
                  </a:lnTo>
                  <a:lnTo>
                    <a:pt x="1341221" y="12078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173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561502" y="5682108"/>
            <a:ext cx="269748" cy="269748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228600" y="0"/>
                </a:moveTo>
                <a:cubicBezTo>
                  <a:pt x="102348" y="0"/>
                  <a:pt x="0" y="102348"/>
                  <a:pt x="0" y="228600"/>
                </a:cubicBezTo>
                <a:cubicBezTo>
                  <a:pt x="0" y="354852"/>
                  <a:pt x="102348" y="457200"/>
                  <a:pt x="228600" y="457200"/>
                </a:cubicBezTo>
                <a:cubicBezTo>
                  <a:pt x="354852" y="457200"/>
                  <a:pt x="457200" y="354852"/>
                  <a:pt x="457200" y="228600"/>
                </a:cubicBezTo>
                <a:cubicBezTo>
                  <a:pt x="457200" y="102348"/>
                  <a:pt x="354852" y="0"/>
                  <a:pt x="228600" y="0"/>
                </a:cubicBezTo>
                <a:close/>
                <a:moveTo>
                  <a:pt x="398526" y="314325"/>
                </a:moveTo>
                <a:lnTo>
                  <a:pt x="335185" y="314325"/>
                </a:lnTo>
                <a:cubicBezTo>
                  <a:pt x="339417" y="292323"/>
                  <a:pt x="341995" y="270037"/>
                  <a:pt x="342900" y="247650"/>
                </a:cubicBezTo>
                <a:lnTo>
                  <a:pt x="418148" y="247650"/>
                </a:lnTo>
                <a:cubicBezTo>
                  <a:pt x="415766" y="270893"/>
                  <a:pt x="409114" y="293497"/>
                  <a:pt x="398526" y="314325"/>
                </a:cubicBezTo>
                <a:close/>
                <a:moveTo>
                  <a:pt x="172212" y="352425"/>
                </a:moveTo>
                <a:lnTo>
                  <a:pt x="284988" y="352425"/>
                </a:lnTo>
                <a:cubicBezTo>
                  <a:pt x="252984" y="440722"/>
                  <a:pt x="204311" y="440817"/>
                  <a:pt x="172212" y="352425"/>
                </a:cubicBezTo>
                <a:close/>
                <a:moveTo>
                  <a:pt x="161354" y="314325"/>
                </a:moveTo>
                <a:cubicBezTo>
                  <a:pt x="156645" y="292380"/>
                  <a:pt x="153810" y="270075"/>
                  <a:pt x="152876" y="247650"/>
                </a:cubicBezTo>
                <a:lnTo>
                  <a:pt x="304800" y="247650"/>
                </a:lnTo>
                <a:cubicBezTo>
                  <a:pt x="303867" y="270075"/>
                  <a:pt x="301031" y="292380"/>
                  <a:pt x="296323" y="314325"/>
                </a:cubicBezTo>
                <a:close/>
                <a:moveTo>
                  <a:pt x="58674" y="142875"/>
                </a:moveTo>
                <a:lnTo>
                  <a:pt x="122015" y="142875"/>
                </a:lnTo>
                <a:cubicBezTo>
                  <a:pt x="117783" y="164877"/>
                  <a:pt x="115205" y="187163"/>
                  <a:pt x="114300" y="209550"/>
                </a:cubicBezTo>
                <a:lnTo>
                  <a:pt x="39053" y="209550"/>
                </a:lnTo>
                <a:cubicBezTo>
                  <a:pt x="41434" y="186307"/>
                  <a:pt x="48086" y="163703"/>
                  <a:pt x="58674" y="142875"/>
                </a:cubicBezTo>
                <a:close/>
                <a:moveTo>
                  <a:pt x="284988" y="104775"/>
                </a:moveTo>
                <a:lnTo>
                  <a:pt x="172212" y="104775"/>
                </a:lnTo>
                <a:cubicBezTo>
                  <a:pt x="204216" y="16478"/>
                  <a:pt x="252889" y="16383"/>
                  <a:pt x="284988" y="104775"/>
                </a:cubicBezTo>
                <a:close/>
                <a:moveTo>
                  <a:pt x="295847" y="142875"/>
                </a:moveTo>
                <a:cubicBezTo>
                  <a:pt x="300715" y="164806"/>
                  <a:pt x="303710" y="187111"/>
                  <a:pt x="304800" y="209550"/>
                </a:cubicBezTo>
                <a:lnTo>
                  <a:pt x="152876" y="209550"/>
                </a:lnTo>
                <a:cubicBezTo>
                  <a:pt x="153810" y="187125"/>
                  <a:pt x="156645" y="164820"/>
                  <a:pt x="161354" y="142875"/>
                </a:cubicBezTo>
                <a:close/>
                <a:moveTo>
                  <a:pt x="39053" y="247650"/>
                </a:moveTo>
                <a:lnTo>
                  <a:pt x="114300" y="247650"/>
                </a:lnTo>
                <a:cubicBezTo>
                  <a:pt x="115079" y="270027"/>
                  <a:pt x="117531" y="292314"/>
                  <a:pt x="121634" y="314325"/>
                </a:cubicBezTo>
                <a:lnTo>
                  <a:pt x="58674" y="314325"/>
                </a:lnTo>
                <a:cubicBezTo>
                  <a:pt x="48086" y="293497"/>
                  <a:pt x="41434" y="270893"/>
                  <a:pt x="39053" y="247650"/>
                </a:cubicBezTo>
                <a:close/>
                <a:moveTo>
                  <a:pt x="342900" y="209550"/>
                </a:moveTo>
                <a:cubicBezTo>
                  <a:pt x="342121" y="187173"/>
                  <a:pt x="339669" y="164886"/>
                  <a:pt x="335566" y="142875"/>
                </a:cubicBezTo>
                <a:lnTo>
                  <a:pt x="398907" y="142875"/>
                </a:lnTo>
                <a:cubicBezTo>
                  <a:pt x="409495" y="163703"/>
                  <a:pt x="416147" y="186307"/>
                  <a:pt x="418529" y="209550"/>
                </a:cubicBezTo>
                <a:close/>
                <a:moveTo>
                  <a:pt x="373475" y="104775"/>
                </a:moveTo>
                <a:lnTo>
                  <a:pt x="325850" y="104775"/>
                </a:lnTo>
                <a:cubicBezTo>
                  <a:pt x="320494" y="86941"/>
                  <a:pt x="313112" y="69779"/>
                  <a:pt x="303848" y="53626"/>
                </a:cubicBezTo>
                <a:cubicBezTo>
                  <a:pt x="330517" y="65192"/>
                  <a:pt x="354199" y="82685"/>
                  <a:pt x="373094" y="104775"/>
                </a:cubicBezTo>
                <a:close/>
                <a:moveTo>
                  <a:pt x="153448" y="53626"/>
                </a:moveTo>
                <a:cubicBezTo>
                  <a:pt x="144184" y="69779"/>
                  <a:pt x="136801" y="86941"/>
                  <a:pt x="131445" y="104775"/>
                </a:cubicBezTo>
                <a:lnTo>
                  <a:pt x="83820" y="104775"/>
                </a:lnTo>
                <a:cubicBezTo>
                  <a:pt x="102824" y="82638"/>
                  <a:pt x="126641" y="65142"/>
                  <a:pt x="153448" y="53626"/>
                </a:cubicBezTo>
                <a:close/>
                <a:moveTo>
                  <a:pt x="84106" y="352425"/>
                </a:moveTo>
                <a:lnTo>
                  <a:pt x="131731" y="352425"/>
                </a:lnTo>
                <a:cubicBezTo>
                  <a:pt x="137087" y="370260"/>
                  <a:pt x="144469" y="387421"/>
                  <a:pt x="153734" y="403574"/>
                </a:cubicBezTo>
                <a:cubicBezTo>
                  <a:pt x="126926" y="392059"/>
                  <a:pt x="103110" y="374562"/>
                  <a:pt x="84106" y="352425"/>
                </a:cubicBezTo>
                <a:close/>
                <a:moveTo>
                  <a:pt x="303752" y="403574"/>
                </a:moveTo>
                <a:cubicBezTo>
                  <a:pt x="313016" y="387421"/>
                  <a:pt x="320399" y="370260"/>
                  <a:pt x="325755" y="352425"/>
                </a:cubicBezTo>
                <a:lnTo>
                  <a:pt x="373380" y="352425"/>
                </a:lnTo>
                <a:cubicBezTo>
                  <a:pt x="354376" y="374562"/>
                  <a:pt x="330558" y="392059"/>
                  <a:pt x="303752" y="403574"/>
                </a:cubicBezTo>
                <a:close/>
              </a:path>
            </a:pathLst>
          </a:custGeom>
          <a:solidFill>
            <a:srgbClr val="A17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173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592124" y="2235199"/>
            <a:ext cx="7231075" cy="263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 Black"/>
              <a:buNone/>
            </a:pPr>
            <a:r>
              <a:rPr lang="pl-PL" sz="4000" b="1" i="0" u="none" strike="noStrike" cap="none" dirty="0">
                <a:solidFill>
                  <a:srgbClr val="8E5AFF"/>
                </a:solidFill>
                <a:latin typeface="Tahoma"/>
                <a:ea typeface="Tahoma"/>
                <a:cs typeface="Tahoma"/>
                <a:sym typeface="Tahoma"/>
              </a:rPr>
              <a:t>Dziękujemy </a:t>
            </a:r>
            <a:br>
              <a:rPr lang="pl-PL" sz="4000" b="1" i="0" u="none" strike="noStrike" cap="none" dirty="0">
                <a:solidFill>
                  <a:srgbClr val="8E5A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pl-PL" sz="4000" b="1" i="0" u="none" strike="noStrike" cap="none" dirty="0">
                <a:solidFill>
                  <a:srgbClr val="8E5AFF"/>
                </a:solidFill>
                <a:latin typeface="Tahoma"/>
                <a:ea typeface="Tahoma"/>
                <a:cs typeface="Tahoma"/>
                <a:sym typeface="Tahoma"/>
              </a:rPr>
              <a:t>za oglądanie!</a:t>
            </a:r>
            <a:endParaRPr sz="4000" dirty="0">
              <a:solidFill>
                <a:srgbClr val="8E5A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 Black"/>
              <a:buNone/>
            </a:pPr>
            <a:br>
              <a:rPr lang="pl-PL" sz="200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pl-PL" sz="200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Zapraszamy do zadawania pytań </a:t>
            </a:r>
            <a:endParaRPr sz="20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</a:pPr>
            <a:r>
              <a:rPr lang="pl-PL" sz="200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oraz oceny prelekcji pod nagraniem.</a:t>
            </a:r>
            <a:endParaRPr sz="20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ADCFDA6C-5BA4-06BA-ED6D-05BFFFDC7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8735" y="5675707"/>
            <a:ext cx="168335" cy="258114"/>
          </a:xfrm>
          <a:prstGeom prst="rect">
            <a:avLst/>
          </a:prstGeom>
        </p:spPr>
      </p:pic>
      <p:pic>
        <p:nvPicPr>
          <p:cNvPr id="2" name="Grafika 1">
            <a:extLst>
              <a:ext uri="{FF2B5EF4-FFF2-40B4-BE49-F238E27FC236}">
                <a16:creationId xmlns:a16="http://schemas.microsoft.com/office/drawing/2014/main" id="{8142F071-B6D9-34E1-4852-6934D182C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7113" y="616226"/>
            <a:ext cx="5321294" cy="5168348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9BA6BEC6-31A5-C052-EF93-887A8CED7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88" y="646252"/>
            <a:ext cx="4097614" cy="425644"/>
          </a:xfrm>
          <a:prstGeom prst="rect">
            <a:avLst/>
          </a:prstGeom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F68E77ED-82C4-6571-7B0A-754E95563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227" y="6192118"/>
            <a:ext cx="11109251" cy="330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2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3" name="Obraz 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931E7CE-B540-E7EA-F7FA-EDE3905E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9" y="296850"/>
            <a:ext cx="7538285" cy="4851490"/>
          </a:xfrm>
          <a:prstGeom prst="rect">
            <a:avLst/>
          </a:prstGeom>
        </p:spPr>
      </p:pic>
      <p:pic>
        <p:nvPicPr>
          <p:cNvPr id="5" name="Obraz 4" descr="Obraz zawierający tekst, pismo odręczne, linia, Czcionka&#10;&#10;Opis wygenerowany automatycznie">
            <a:extLst>
              <a:ext uri="{FF2B5EF4-FFF2-40B4-BE49-F238E27FC236}">
                <a16:creationId xmlns:a16="http://schemas.microsoft.com/office/drawing/2014/main" id="{275F51D8-0217-D9F0-0F5D-4C4BD7DF1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694" y="852260"/>
            <a:ext cx="4463115" cy="38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3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152776F2-11B6-F27F-3570-8922B2362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14" y="103463"/>
            <a:ext cx="9094572" cy="5992566"/>
          </a:xfrm>
          <a:prstGeom prst="rect">
            <a:avLst/>
          </a:prstGeom>
        </p:spPr>
      </p:pic>
      <p:pic>
        <p:nvPicPr>
          <p:cNvPr id="7" name="Obraz 6" descr="Obraz zawierający diagram, szkic, Grafika liniowa, Plan&#10;&#10;Opis wygenerowany automatycznie">
            <a:extLst>
              <a:ext uri="{FF2B5EF4-FFF2-40B4-BE49-F238E27FC236}">
                <a16:creationId xmlns:a16="http://schemas.microsoft.com/office/drawing/2014/main" id="{EF3A5DE4-5B93-BF5F-F43E-721FD43ED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73" y="3429000"/>
            <a:ext cx="2456303" cy="1108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4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5D0E15B0-60AF-0294-63F9-A73956D5C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65" y="632228"/>
            <a:ext cx="8571000" cy="4792387"/>
          </a:xfrm>
          <a:prstGeom prst="rect">
            <a:avLst/>
          </a:prstGeom>
        </p:spPr>
      </p:pic>
      <p:pic>
        <p:nvPicPr>
          <p:cNvPr id="7" name="Obraz 6" descr="Obraz zawierający diagram, linia, Czcionka, Plan&#10;&#10;Opis wygenerowany automatycznie">
            <a:extLst>
              <a:ext uri="{FF2B5EF4-FFF2-40B4-BE49-F238E27FC236}">
                <a16:creationId xmlns:a16="http://schemas.microsoft.com/office/drawing/2014/main" id="{C5503B72-FEC6-475A-E748-4184DE52C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4" y="2323074"/>
            <a:ext cx="2851354" cy="1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7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4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5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77C34E20-0EE7-8B36-BE31-E1ABF681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692" y="359466"/>
            <a:ext cx="7772400" cy="5342466"/>
          </a:xfrm>
          <a:prstGeom prst="rect">
            <a:avLst/>
          </a:prstGeom>
        </p:spPr>
      </p:pic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5A708AB9-D455-B1C2-BF4B-01B57F688D53}"/>
              </a:ext>
            </a:extLst>
          </p:cNvPr>
          <p:cNvSpPr/>
          <p:nvPr/>
        </p:nvSpPr>
        <p:spPr>
          <a:xfrm>
            <a:off x="3501081" y="2113006"/>
            <a:ext cx="7655010" cy="2187146"/>
          </a:xfrm>
          <a:prstGeom prst="round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rostokąt zaokrąglony 6">
            <a:extLst>
              <a:ext uri="{FF2B5EF4-FFF2-40B4-BE49-F238E27FC236}">
                <a16:creationId xmlns:a16="http://schemas.microsoft.com/office/drawing/2014/main" id="{EC92F6C8-D897-F636-8B4D-40BC4449B7D8}"/>
              </a:ext>
            </a:extLst>
          </p:cNvPr>
          <p:cNvSpPr/>
          <p:nvPr/>
        </p:nvSpPr>
        <p:spPr>
          <a:xfrm>
            <a:off x="3501080" y="4300152"/>
            <a:ext cx="7655011" cy="1685938"/>
          </a:xfrm>
          <a:prstGeom prst="roundRect">
            <a:avLst/>
          </a:prstGeom>
          <a:solidFill>
            <a:schemeClr val="accent3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F747633-9DB5-DA55-263E-595BD2419F7C}"/>
              </a:ext>
            </a:extLst>
          </p:cNvPr>
          <p:cNvSpPr/>
          <p:nvPr/>
        </p:nvSpPr>
        <p:spPr>
          <a:xfrm>
            <a:off x="882665" y="2658070"/>
            <a:ext cx="18790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4400" b="1" cap="none" spc="0" dirty="0">
                <a:ln/>
                <a:solidFill>
                  <a:schemeClr val="accent4"/>
                </a:solidFill>
                <a:effectLst/>
              </a:rPr>
              <a:t>Teoria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9E0B2C4-2F97-1B1D-684E-B6655891F078}"/>
              </a:ext>
            </a:extLst>
          </p:cNvPr>
          <p:cNvSpPr/>
          <p:nvPr/>
        </p:nvSpPr>
        <p:spPr>
          <a:xfrm>
            <a:off x="520222" y="4496036"/>
            <a:ext cx="25394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4400" b="1" cap="none" spc="0" dirty="0">
                <a:ln/>
                <a:solidFill>
                  <a:schemeClr val="accent3"/>
                </a:solidFill>
                <a:effectLst/>
              </a:rPr>
              <a:t>Praktyka</a:t>
            </a:r>
          </a:p>
        </p:txBody>
      </p:sp>
    </p:spTree>
    <p:extLst>
      <p:ext uri="{BB962C8B-B14F-4D97-AF65-F5344CB8AC3E}">
        <p14:creationId xmlns:p14="http://schemas.microsoft.com/office/powerpoint/2010/main" val="261856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6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5" name="Obraz 4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2E9B5DD4-8657-377B-F6A9-27575610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7" y="198006"/>
            <a:ext cx="10090706" cy="57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1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7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7903757-81C0-8E58-7E83-84C79AB7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417" y="440328"/>
            <a:ext cx="8353166" cy="52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8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pic>
        <p:nvPicPr>
          <p:cNvPr id="4" name="Obraz 3" descr="Obraz zawierający tekst, zrzut ekranu, Czcionka, diagram&#10;&#10;Opis wygenerowany automatycznie">
            <a:extLst>
              <a:ext uri="{FF2B5EF4-FFF2-40B4-BE49-F238E27FC236}">
                <a16:creationId xmlns:a16="http://schemas.microsoft.com/office/drawing/2014/main" id="{742B1AB2-1767-5F23-AD6B-40545CE8F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181" y="131194"/>
            <a:ext cx="6860819" cy="5865999"/>
          </a:xfrm>
          <a:prstGeom prst="rect">
            <a:avLst/>
          </a:prstGeom>
        </p:spPr>
      </p:pic>
      <p:pic>
        <p:nvPicPr>
          <p:cNvPr id="6" name="Obraz 5" descr="Obraz zawierający tekst, paragon, Czcionka, biały&#10;&#10;Opis wygenerowany automatycznie">
            <a:extLst>
              <a:ext uri="{FF2B5EF4-FFF2-40B4-BE49-F238E27FC236}">
                <a16:creationId xmlns:a16="http://schemas.microsoft.com/office/drawing/2014/main" id="{E6326BF9-CDF8-97F1-7E1A-65E43BB44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0" y="296851"/>
            <a:ext cx="5121359" cy="1757514"/>
          </a:xfrm>
          <a:prstGeom prst="rect">
            <a:avLst/>
          </a:prstGeom>
        </p:spPr>
      </p:pic>
      <p:pic>
        <p:nvPicPr>
          <p:cNvPr id="8" name="Obraz 7" descr="Obraz zawierający diagram, krąg&#10;&#10;Opis wygenerowany automatycznie">
            <a:extLst>
              <a:ext uri="{FF2B5EF4-FFF2-40B4-BE49-F238E27FC236}">
                <a16:creationId xmlns:a16="http://schemas.microsoft.com/office/drawing/2014/main" id="{0897D632-04B2-CCBB-9B2C-F0A2E4258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" y="2824076"/>
            <a:ext cx="5321734" cy="2545490"/>
          </a:xfrm>
          <a:prstGeom prst="rect">
            <a:avLst/>
          </a:prstGeom>
        </p:spPr>
      </p:pic>
      <p:pic>
        <p:nvPicPr>
          <p:cNvPr id="10" name="Obraz 9" descr="Obraz zawierający Czcionka, tekst, biały, typografia&#10;&#10;Opis wygenerowany automatycznie">
            <a:extLst>
              <a:ext uri="{FF2B5EF4-FFF2-40B4-BE49-F238E27FC236}">
                <a16:creationId xmlns:a16="http://schemas.microsoft.com/office/drawing/2014/main" id="{7A8343DF-DAF7-8AF2-81EB-89BC5393A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1741161"/>
            <a:ext cx="2544291" cy="3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w="9525" cap="flat" cmpd="sng">
            <a:solidFill>
              <a:srgbClr val="40434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pl-PL" sz="1050" b="1">
                <a:solidFill>
                  <a:schemeClr val="dk1"/>
                </a:solidFill>
              </a:rPr>
              <a:t>9</a:t>
            </a:fld>
            <a:r>
              <a:rPr lang="pl-PL" sz="1050" b="1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30ED17-CDB5-A814-AA50-4B06B3ABF502}"/>
              </a:ext>
            </a:extLst>
          </p:cNvPr>
          <p:cNvSpPr txBox="1"/>
          <p:nvPr/>
        </p:nvSpPr>
        <p:spPr>
          <a:xfrm>
            <a:off x="2953265" y="14333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65922CC-47B5-AAAD-DDAE-3DE74BE2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Kwantowe uczenie maszynowe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B2553AE-CF4C-0F0B-81AD-D7E07ADD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80" y="1433384"/>
            <a:ext cx="4711700" cy="4318000"/>
          </a:xfrm>
          <a:prstGeom prst="rect">
            <a:avLst/>
          </a:prstGeom>
        </p:spPr>
      </p:pic>
      <p:pic>
        <p:nvPicPr>
          <p:cNvPr id="7" name="Obraz 6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0A7E6273-33C8-FB03-BB8F-C8DD7F06F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93" y="1663281"/>
            <a:ext cx="4338694" cy="41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1004"/>
      </p:ext>
    </p:extLst>
  </p:cSld>
  <p:clrMapOvr>
    <a:masterClrMapping/>
  </p:clrMapOvr>
</p:sld>
</file>

<file path=ppt/theme/theme1.xml><?xml version="1.0" encoding="utf-8"?>
<a:theme xmlns:a="http://schemas.openxmlformats.org/drawingml/2006/main" name="FAP">
  <a:themeElements>
    <a:clrScheme name="WDI">
      <a:dk1>
        <a:srgbClr val="0C0A11"/>
      </a:dk1>
      <a:lt1>
        <a:srgbClr val="FFFFFF"/>
      </a:lt1>
      <a:dk2>
        <a:srgbClr val="3C21FF"/>
      </a:dk2>
      <a:lt2>
        <a:srgbClr val="33FF99"/>
      </a:lt2>
      <a:accent1>
        <a:srgbClr val="4A31FF"/>
      </a:accent1>
      <a:accent2>
        <a:srgbClr val="E10B31"/>
      </a:accent2>
      <a:accent3>
        <a:srgbClr val="F4511C"/>
      </a:accent3>
      <a:accent4>
        <a:srgbClr val="029676"/>
      </a:accent4>
      <a:accent5>
        <a:srgbClr val="4AB5C4"/>
      </a:accent5>
      <a:accent6>
        <a:srgbClr val="0989B1"/>
      </a:accent6>
      <a:hlink>
        <a:srgbClr val="3C21FF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139</Words>
  <Application>Microsoft Macintosh PowerPoint</Application>
  <PresentationFormat>Panoramiczny</PresentationFormat>
  <Paragraphs>38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Calibri</vt:lpstr>
      <vt:lpstr>Arial Black</vt:lpstr>
      <vt:lpstr>Tahoma</vt:lpstr>
      <vt:lpstr>Arial</vt:lpstr>
      <vt:lpstr>FAP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Kwantowe uczenie maszynowe</vt:lpstr>
      <vt:lpstr>Wariacyjne algorytmy kwantowe</vt:lpstr>
      <vt:lpstr>Przykłady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Sylwia</dc:creator>
  <cp:lastModifiedBy>Sebastian Zając</cp:lastModifiedBy>
  <cp:revision>16</cp:revision>
  <dcterms:modified xsi:type="dcterms:W3CDTF">2024-04-05T21:32:07Z</dcterms:modified>
</cp:coreProperties>
</file>